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1" r:id="rId5"/>
    <p:sldId id="290" r:id="rId6"/>
    <p:sldId id="291" r:id="rId7"/>
    <p:sldId id="272" r:id="rId8"/>
    <p:sldId id="265" r:id="rId9"/>
    <p:sldId id="273" r:id="rId10"/>
    <p:sldId id="296" r:id="rId11"/>
    <p:sldId id="275" r:id="rId12"/>
    <p:sldId id="279" r:id="rId13"/>
    <p:sldId id="259" r:id="rId14"/>
    <p:sldId id="260" r:id="rId15"/>
    <p:sldId id="280" r:id="rId16"/>
    <p:sldId id="258" r:id="rId17"/>
    <p:sldId id="263" r:id="rId18"/>
    <p:sldId id="274" r:id="rId19"/>
    <p:sldId id="278" r:id="rId20"/>
    <p:sldId id="281" r:id="rId21"/>
    <p:sldId id="282" r:id="rId22"/>
    <p:sldId id="269" r:id="rId23"/>
    <p:sldId id="276" r:id="rId24"/>
    <p:sldId id="271" r:id="rId25"/>
    <p:sldId id="277" r:id="rId26"/>
    <p:sldId id="283" r:id="rId27"/>
    <p:sldId id="286" r:id="rId28"/>
    <p:sldId id="285" r:id="rId29"/>
    <p:sldId id="288" r:id="rId30"/>
    <p:sldId id="287" r:id="rId31"/>
    <p:sldId id="289" r:id="rId32"/>
    <p:sldId id="270" r:id="rId33"/>
    <p:sldId id="292" r:id="rId34"/>
    <p:sldId id="293" r:id="rId35"/>
    <p:sldId id="295" r:id="rId36"/>
    <p:sldId id="29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95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00042"/>
            <a:ext cx="7458100" cy="350046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/>
              <a:t>	</a:t>
            </a:r>
            <a:br>
              <a:rPr lang="ru-RU" sz="2000" b="1" dirty="0" smtClean="0"/>
            </a:br>
            <a:r>
              <a:rPr lang="ru-RU" sz="2000" b="1" dirty="0" smtClean="0"/>
              <a:t>В докладе использованы материалы презентации к годовому отчету за 2016 год ведущего научного сотрудника ФГБУ ЦНИИОИЗ МИНЗДРАВА РФ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кандидата медицинских наук</a:t>
            </a:r>
            <a:br>
              <a:rPr lang="ru-RU" sz="2000" b="1" dirty="0" smtClean="0"/>
            </a:br>
            <a:r>
              <a:rPr lang="ru-RU" sz="2000" b="1" dirty="0" smtClean="0"/>
              <a:t>СЕКРИЕРУ Е.М.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6449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Ф14 - Сведения о деятельности подразделений МО, оказывающих медицинскую помощь в стационарных условиях - (2000) - Состав пациентов в стационаре, сроки и исходы лечения, строка 10.4.3 (</a:t>
            </a:r>
            <a:r>
              <a:rPr lang="en-US" sz="1600" b="1" dirty="0" smtClean="0"/>
              <a:t>I22)</a:t>
            </a:r>
            <a:r>
              <a:rPr lang="ru-RU" sz="1600" b="1" dirty="0" smtClean="0"/>
              <a:t> - </a:t>
            </a:r>
            <a:r>
              <a:rPr lang="ru-RU" sz="1600" b="1" dirty="0" smtClean="0">
                <a:solidFill>
                  <a:srgbClr val="FF0000"/>
                </a:solidFill>
              </a:rPr>
              <a:t>повторный инфаркт миокарда</a:t>
            </a:r>
            <a:r>
              <a:rPr lang="ru-RU" sz="1600" b="1" dirty="0" smtClean="0"/>
              <a:t>, графы 7, 13- </a:t>
            </a:r>
            <a:r>
              <a:rPr lang="ru-RU" sz="1600" b="1" dirty="0" smtClean="0">
                <a:solidFill>
                  <a:srgbClr val="FF0000"/>
                </a:solidFill>
              </a:rPr>
              <a:t>умерло</a:t>
            </a:r>
            <a:r>
              <a:rPr lang="ru-RU" sz="1600" b="1" dirty="0" smtClean="0"/>
              <a:t> за 11 месяцев 2016 года (</a:t>
            </a:r>
            <a:r>
              <a:rPr lang="ru-RU" sz="1600" b="1" dirty="0" err="1" smtClean="0"/>
              <a:t>Медстат</a:t>
            </a:r>
            <a:r>
              <a:rPr lang="ru-RU" sz="1600" b="1" dirty="0" smtClean="0"/>
              <a:t>)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85794"/>
          <a:ext cx="8715435" cy="5830652"/>
        </p:xfrm>
        <a:graphic>
          <a:graphicData uri="http://schemas.openxmlformats.org/drawingml/2006/table">
            <a:tbl>
              <a:tblPr/>
              <a:tblGrid>
                <a:gridCol w="5857916"/>
                <a:gridCol w="1214446"/>
                <a:gridCol w="1643073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Взрослые (18 лет и старше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Графа 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Старше трудоспособного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возраста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Графа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Когалымская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городская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ХМАО-Югры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Няганьская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окружная больница 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(без СПК) Окружная клиническая больница г. Ханты-Мансийск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Югорская городская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Сургутская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больница 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Сургутская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городская клиническая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ХМАО-Югры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Окружной кардиологический диспансер Центр диагностики и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сердечно-сосудистой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хирургии г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Нефтеюганская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больница имени В. И.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Яцкив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Нижневартовская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окружная больница № 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КУ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ХМАО-Югры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Нижневартовский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 психоневрологический диспансер   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БУ ХМАО - Югры Пыть-Яхская окружная клиническая больница  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БУ ХМАО - Югры Радужнинская городская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БУ ХМАО - Югры Лянторская городская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БУ ХМАО - Югры Нефтеюганская районная больница пгт.Пойковский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Городская (участковая) больница п.Приобье  Октябрьский р-он 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 АУ ХМАО - Югры Советская  районная больница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БУ ХМАО - Югры Кондинская районная больница п.Междуреченский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868478"/>
          </a:xfrm>
        </p:spPr>
        <p:txBody>
          <a:bodyPr>
            <a:no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Ф14 - Сведения о деятельности подразделений МО, оказывающих медицинскую помощь в стационарных условиях – т. 2000 Состав пациентов в стационаре, сроки и исходы лечения – </a:t>
            </a:r>
            <a:r>
              <a:rPr lang="ru-RU" sz="1600" dirty="0" smtClean="0">
                <a:solidFill>
                  <a:srgbClr val="FF0000"/>
                </a:solidFill>
              </a:rPr>
              <a:t>сепсис, строка </a:t>
            </a:r>
            <a:r>
              <a:rPr lang="ru-RU" sz="1600" dirty="0" smtClean="0"/>
              <a:t>2.4 - А40-A41-</a:t>
            </a:r>
            <a:r>
              <a:rPr lang="ru-RU" sz="1600" dirty="0" smtClean="0">
                <a:solidFill>
                  <a:srgbClr val="FF0000"/>
                </a:solidFill>
              </a:rPr>
              <a:t>Умерло </a:t>
            </a:r>
            <a:r>
              <a:rPr lang="ru-RU" sz="1600" dirty="0" smtClean="0"/>
              <a:t>(графа 8, 17) за 11 месяцев 2016 года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dirty="0" err="1" smtClean="0"/>
              <a:t>Медстат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85852" y="2643184"/>
          <a:ext cx="6429420" cy="2097437"/>
        </p:xfrm>
        <a:graphic>
          <a:graphicData uri="http://schemas.openxmlformats.org/drawingml/2006/table">
            <a:tbl>
              <a:tblPr/>
              <a:tblGrid>
                <a:gridCol w="4562912"/>
                <a:gridCol w="1866508"/>
              </a:tblGrid>
              <a:tr h="55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Умерло</a:t>
                      </a: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от сепсиса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Графа 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Нефтеюганская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больница имени В. И.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Яцкив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Радужнинская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городская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Ф14 - Сведения о деятельности подразделений МО, оказывающих медицинскую помощь в стационарных условиях – т. 2000 Состав пациентов в стационаре, сроки и исходы лечения – геморрой, строка 12.6, К 64, графа 8, 17.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00166" y="2143117"/>
          <a:ext cx="6286543" cy="1964182"/>
        </p:xfrm>
        <a:graphic>
          <a:graphicData uri="http://schemas.openxmlformats.org/drawingml/2006/table">
            <a:tbl>
              <a:tblPr/>
              <a:tblGrid>
                <a:gridCol w="3837229"/>
                <a:gridCol w="2449314"/>
              </a:tblGrid>
              <a:tr h="642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Умерло от геморроя </a:t>
                      </a:r>
                      <a:r>
                        <a:rPr lang="ru-RU" sz="1800" dirty="0" smtClean="0"/>
                        <a:t>- К64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/>
                        <a:t>Строка 12.6,  графа 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БУ ХМАО - Югры Радужнинская городская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525" y="142852"/>
            <a:ext cx="8362950" cy="624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43985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4000" dirty="0" smtClean="0"/>
              <a:t>II </a:t>
            </a:r>
            <a:r>
              <a:rPr lang="ru-RU" sz="4000" dirty="0" smtClean="0"/>
              <a:t>Причины болезней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2800" b="1" dirty="0" smtClean="0"/>
              <a:t>Таблица 2000 – ДЕТИ до года (графа 25-выписано пациентов)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71678"/>
            <a:ext cx="7972452" cy="405448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b="1" dirty="0" smtClean="0"/>
              <a:t>Ф.14 т.2000:</a:t>
            </a:r>
            <a:r>
              <a:rPr lang="ru-RU" sz="2400" dirty="0" smtClean="0"/>
              <a:t>  глаукома </a:t>
            </a:r>
            <a:r>
              <a:rPr lang="ru-RU" sz="2400" b="1" dirty="0" smtClean="0"/>
              <a:t>Н 40 </a:t>
            </a:r>
            <a:r>
              <a:rPr lang="ru-RU" sz="2400" dirty="0" smtClean="0"/>
              <a:t>(строка 8.6), кроме </a:t>
            </a:r>
            <a:r>
              <a:rPr lang="ru-RU" sz="2400" dirty="0" err="1" smtClean="0"/>
              <a:t>врожденой</a:t>
            </a:r>
            <a:r>
              <a:rPr lang="ru-RU" sz="2400" dirty="0" smtClean="0"/>
              <a:t>, травматической глаукомы, бронхит хронический и </a:t>
            </a:r>
            <a:r>
              <a:rPr lang="ru-RU" sz="2400" dirty="0" err="1" smtClean="0"/>
              <a:t>неуточненный</a:t>
            </a:r>
            <a:r>
              <a:rPr lang="ru-RU" sz="2400" dirty="0" smtClean="0"/>
              <a:t>, эмфизема </a:t>
            </a:r>
            <a:r>
              <a:rPr lang="en-US" sz="2400" b="1" dirty="0" smtClean="0"/>
              <a:t>J</a:t>
            </a:r>
            <a:r>
              <a:rPr lang="ru-RU" sz="2400" b="1" dirty="0" smtClean="0"/>
              <a:t>40-</a:t>
            </a:r>
            <a:r>
              <a:rPr lang="en-US" sz="2400" b="1" dirty="0" smtClean="0"/>
              <a:t>J</a:t>
            </a:r>
            <a:r>
              <a:rPr lang="ru-RU" sz="2400" b="1" dirty="0" smtClean="0"/>
              <a:t>43 </a:t>
            </a:r>
            <a:r>
              <a:rPr lang="ru-RU" sz="2400" dirty="0" smtClean="0"/>
              <a:t>(строка 11.7), другая хроническая </a:t>
            </a:r>
            <a:r>
              <a:rPr lang="ru-RU" sz="2400" dirty="0" err="1" smtClean="0"/>
              <a:t>обструктивная</a:t>
            </a:r>
            <a:r>
              <a:rPr lang="ru-RU" sz="2400" dirty="0" smtClean="0"/>
              <a:t> легочная болезнь </a:t>
            </a:r>
            <a:r>
              <a:rPr lang="en-US" sz="2400" b="1" dirty="0" smtClean="0"/>
              <a:t>J</a:t>
            </a:r>
            <a:r>
              <a:rPr lang="ru-RU" sz="2400" b="1" dirty="0" smtClean="0"/>
              <a:t>44 </a:t>
            </a:r>
            <a:r>
              <a:rPr lang="ru-RU" sz="2400" dirty="0" smtClean="0"/>
              <a:t>(строка 11.8), бронхоэктатическая болезнь </a:t>
            </a:r>
            <a:r>
              <a:rPr lang="en-US" sz="2400" b="1" dirty="0" smtClean="0"/>
              <a:t>J</a:t>
            </a:r>
            <a:r>
              <a:rPr lang="ru-RU" sz="2400" b="1" dirty="0" smtClean="0"/>
              <a:t>47</a:t>
            </a:r>
            <a:r>
              <a:rPr lang="ru-RU" sz="2400" dirty="0" smtClean="0"/>
              <a:t>(строка 11.9)</a:t>
            </a:r>
            <a:r>
              <a:rPr lang="ru-RU" sz="2400" b="1" dirty="0" smtClean="0"/>
              <a:t>, </a:t>
            </a:r>
            <a:r>
              <a:rPr lang="ru-RU" sz="2400" dirty="0" smtClean="0"/>
              <a:t>гастриты, дуодениты (строка 12.2), хронические отиты (строка 9.1.2), болезни слуховой трубы (строка 9.1.3)</a:t>
            </a:r>
            <a:r>
              <a:rPr lang="ru-RU" sz="2400" b="1" dirty="0" smtClean="0"/>
              <a:t> </a:t>
            </a:r>
            <a:r>
              <a:rPr lang="ru-RU" sz="2400" dirty="0" smtClean="0"/>
              <a:t> , хронические болезни миндалин (строка 11.6)</a:t>
            </a:r>
            <a:r>
              <a:rPr lang="ru-RU" sz="2400" b="1" dirty="0" smtClean="0"/>
              <a:t> </a:t>
            </a:r>
            <a:r>
              <a:rPr lang="ru-RU" sz="2400" dirty="0" smtClean="0"/>
              <a:t> , астма, астматический статус (строка 11.10), </a:t>
            </a:r>
            <a:r>
              <a:rPr lang="ru-RU" sz="2400" dirty="0" err="1" smtClean="0"/>
              <a:t>артропатии</a:t>
            </a:r>
            <a:r>
              <a:rPr lang="ru-RU" sz="2400" dirty="0" smtClean="0"/>
              <a:t>, кроме реактивных (строка 14.1)</a:t>
            </a:r>
            <a:r>
              <a:rPr lang="ru-RU" sz="2400" b="1" dirty="0" smtClean="0"/>
              <a:t> </a:t>
            </a:r>
            <a:r>
              <a:rPr lang="ru-RU" sz="2400" dirty="0" smtClean="0"/>
              <a:t>– эти диагнозы </a:t>
            </a:r>
            <a:r>
              <a:rPr lang="ru-RU" sz="2400" b="1" dirty="0" smtClean="0"/>
              <a:t>не могут быть</a:t>
            </a:r>
            <a:r>
              <a:rPr lang="ru-RU" sz="2400" dirty="0" smtClean="0"/>
              <a:t> причиной болезни </a:t>
            </a:r>
            <a:r>
              <a:rPr lang="ru-RU" sz="2400" b="1" dirty="0" smtClean="0"/>
              <a:t>детей в возрасте до 1 года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200" dirty="0" smtClean="0"/>
              <a:t>				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Ф14 - Сведения о деятельности подразделений МО, оказывающих медицинскую помощь в стационарных условиях – </a:t>
            </a:r>
            <a:r>
              <a:rPr lang="ru-RU" sz="2000" dirty="0" smtClean="0">
                <a:solidFill>
                  <a:srgbClr val="FF0000"/>
                </a:solidFill>
              </a:rPr>
              <a:t>т. 2000 </a:t>
            </a:r>
            <a:r>
              <a:rPr lang="ru-RU" sz="2000" dirty="0" smtClean="0"/>
              <a:t>- Состав пациентов в стационаре, сроки и исходы лечения, </a:t>
            </a:r>
            <a:r>
              <a:rPr lang="ru-RU" sz="2000" dirty="0" smtClean="0">
                <a:solidFill>
                  <a:srgbClr val="FF0000"/>
                </a:solidFill>
              </a:rPr>
              <a:t>выписано пациентов, графа 25, дети в </a:t>
            </a:r>
            <a:r>
              <a:rPr lang="ru-RU" sz="2000" dirty="0" err="1" smtClean="0">
                <a:solidFill>
                  <a:srgbClr val="FF0000"/>
                </a:solidFill>
              </a:rPr>
              <a:t>воз-расте</a:t>
            </a:r>
            <a:r>
              <a:rPr lang="ru-RU" sz="2000" dirty="0" smtClean="0">
                <a:solidFill>
                  <a:srgbClr val="FF0000"/>
                </a:solidFill>
              </a:rPr>
              <a:t> до 1 года </a:t>
            </a:r>
            <a:r>
              <a:rPr lang="ru-RU" sz="2000" dirty="0" smtClean="0"/>
              <a:t>(</a:t>
            </a:r>
            <a:r>
              <a:rPr lang="ru-RU" sz="2000" dirty="0" err="1" smtClean="0"/>
              <a:t>Медстат</a:t>
            </a:r>
            <a:r>
              <a:rPr lang="ru-RU" sz="2000" dirty="0" smtClean="0"/>
              <a:t> за 11 месяцев 2016 года)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099" y="2128106"/>
          <a:ext cx="7643866" cy="3828859"/>
        </p:xfrm>
        <a:graphic>
          <a:graphicData uri="http://schemas.openxmlformats.org/drawingml/2006/table">
            <a:tbl>
              <a:tblPr/>
              <a:tblGrid>
                <a:gridCol w="2598960"/>
                <a:gridCol w="779294"/>
                <a:gridCol w="1066403"/>
                <a:gridCol w="1341822"/>
                <a:gridCol w="928694"/>
                <a:gridCol w="928693"/>
              </a:tblGrid>
              <a:tr h="1658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Глаукома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Строка 8.6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+mn-lt"/>
                          <a:ea typeface="Calibri"/>
                          <a:cs typeface="Times New Roman"/>
                        </a:rPr>
                        <a:t>H68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Болезни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слуховой (евстахиевой) </a:t>
                      </a: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трубы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Строка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9.1.3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H68-H69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Хронические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болезни миндалин и аденоидов,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перитонзиллярный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абсцесс</a:t>
                      </a: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Строка 11.6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J35-J36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 smtClean="0">
                          <a:latin typeface="Calibri"/>
                          <a:ea typeface="Calibri"/>
                          <a:cs typeface="Times New Roman"/>
                        </a:rPr>
                        <a:t>Артропатии</a:t>
                      </a: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Строка 14.1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М00-М2527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Реактивные </a:t>
                      </a:r>
                      <a:r>
                        <a:rPr lang="ru-RU" sz="1100" dirty="0" err="1" smtClean="0">
                          <a:latin typeface="Calibri"/>
                          <a:ea typeface="Calibri"/>
                          <a:cs typeface="Times New Roman"/>
                        </a:rPr>
                        <a:t>артропатии</a:t>
                      </a: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Строка 14.1.1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М02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Когалымская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городская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Сургутская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больница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Нижневартовская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детская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082660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КЛАСС XVIIIСИМПТОМЫ, ПРИЗНАКИ И ОТКЛОНЕНИЯ ОТ НОРМЫ, ВЫЯВЛЕННЫЕ ПРИ КЛИНИЧЕСКИХ И ЛАБОРАТОРНЫХ ИССЛЕДОВАНИЯХ, НЕ КЛАССИФИЦИРОВАННЫЕ В ДРУГИХ РУБРИКАХ</a:t>
            </a:r>
            <a:br>
              <a:rPr lang="ru-RU" sz="1600" b="1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Рубрики этого класса не следует использовать в качестве кодов "основного диагноза", за исключения тех случаев, когда симптом, признак или отклонение от нормы явно представляет собой основное состояние, по поводу которого проводилось лечение или исследование в течение данного эпизода помощи, и не связан с другими состояниями, записанными лечащим врачом</a:t>
            </a:r>
          </a:p>
          <a:p>
            <a:endParaRPr lang="ru-RU" sz="1800" dirty="0" smtClean="0"/>
          </a:p>
          <a:p>
            <a:r>
              <a:rPr lang="ru-RU" sz="1800" dirty="0" smtClean="0"/>
              <a:t>      Информация, регистрируемая кодами данного класса характеризует низкое качество диагностического и лечебного процессов, а также низкий уровень подготовки медицинского персонала, оказывающего медицинскую помощь</a:t>
            </a:r>
          </a:p>
          <a:p>
            <a:r>
              <a:rPr lang="ru-RU" sz="1800" dirty="0" smtClean="0"/>
              <a:t>      Пациенты с симптомами госпитализируются с целью уточнения диагноза. Если диагноз в ходе лечения не уточнен, то эти случаи следует рассматривать как </a:t>
            </a:r>
            <a:r>
              <a:rPr lang="en-US" sz="1800" dirty="0" smtClean="0"/>
              <a:t>Z 00 – Z 99  (</a:t>
            </a:r>
            <a:r>
              <a:rPr lang="ru-RU" sz="1800" dirty="0" smtClean="0"/>
              <a:t>строка 21.0)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686700" cy="3571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НЕКОТОРЫЕ УСЛОВИЯ КОНТРОЛЯ(Таблица 2000)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00042"/>
            <a:ext cx="7901014" cy="6215106"/>
          </a:xfrm>
        </p:spPr>
        <p:txBody>
          <a:bodyPr>
            <a:normAutofit lnSpcReduction="10000"/>
          </a:bodyPr>
          <a:lstStyle/>
          <a:p>
            <a:r>
              <a:rPr lang="ru-RU" sz="1400" b="1" u="sng" dirty="0" smtClean="0"/>
              <a:t>САХАРНЫЙ ДИАБЕТ </a:t>
            </a:r>
            <a:r>
              <a:rPr lang="ru-RU" sz="1400" b="1" u="sng" dirty="0" smtClean="0">
                <a:solidFill>
                  <a:srgbClr val="FF0000"/>
                </a:solidFill>
              </a:rPr>
              <a:t>(ОШИБКИ ЕСТЬ)</a:t>
            </a:r>
          </a:p>
          <a:p>
            <a:r>
              <a:rPr lang="ru-RU" sz="1400" b="1" dirty="0" smtClean="0"/>
              <a:t>Таблица 2000: СТРОКА 5.4 по графам 8-12, 17-21, 28-33 (умершие) должна быть равна сумме строк: 5.4.1 (</a:t>
            </a:r>
            <a:r>
              <a:rPr lang="en-US" sz="1400" b="1" dirty="0" smtClean="0"/>
              <a:t>E 10 </a:t>
            </a:r>
            <a:r>
              <a:rPr lang="ru-RU" sz="1400" b="1" dirty="0" smtClean="0"/>
              <a:t>ИЗСД)+ 5.4.2 (Е 11 ИНСД). </a:t>
            </a:r>
            <a:r>
              <a:rPr lang="ru-RU" sz="1400" b="1" dirty="0" smtClean="0">
                <a:solidFill>
                  <a:srgbClr val="FF0000"/>
                </a:solidFill>
              </a:rPr>
              <a:t>НЕ</a:t>
            </a:r>
            <a:r>
              <a:rPr lang="ru-RU" sz="1400" dirty="0" smtClean="0">
                <a:solidFill>
                  <a:srgbClr val="FF0000"/>
                </a:solidFill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</a:rPr>
              <a:t>должно быть умерших от прочих форм СД.</a:t>
            </a:r>
            <a:endParaRPr lang="ru-RU" sz="1400" b="1" u="sng" dirty="0" smtClean="0">
              <a:solidFill>
                <a:srgbClr val="FF0000"/>
              </a:solidFill>
            </a:endParaRPr>
          </a:p>
          <a:p>
            <a:endParaRPr lang="ru-RU" sz="1400" b="1" u="sng" dirty="0" smtClean="0">
              <a:solidFill>
                <a:srgbClr val="FF0000"/>
              </a:solidFill>
            </a:endParaRPr>
          </a:p>
          <a:p>
            <a:r>
              <a:rPr lang="ru-RU" sz="1400" b="1" u="sng" dirty="0" smtClean="0"/>
              <a:t>ЦЕРЕБРОВАСКУЛЯРНЫЕ БОЛЕЗНИ</a:t>
            </a:r>
            <a:r>
              <a:rPr lang="ru-RU" sz="1400" b="1" u="sng" dirty="0" smtClean="0">
                <a:solidFill>
                  <a:srgbClr val="FF0000"/>
                </a:solidFill>
              </a:rPr>
              <a:t> (ОШИБКИ ЕСТЬ)</a:t>
            </a:r>
            <a:endParaRPr lang="ru-RU" sz="1400" b="1" u="sng" dirty="0" smtClean="0"/>
          </a:p>
          <a:p>
            <a:r>
              <a:rPr lang="ru-RU" sz="1400" b="1" dirty="0" smtClean="0"/>
              <a:t>Таблица 2000: СТРОКА 10.7 по графам 4-7, 11-14, 18-23 должна быть равна сумме строк: 10.7.1 + 10.7.2 + 10.7.3 + 10.7.4 + 10.7.5 + 10.7.6</a:t>
            </a:r>
          </a:p>
          <a:p>
            <a:r>
              <a:rPr lang="ru-RU" sz="1400" b="1" dirty="0" smtClean="0"/>
              <a:t>Таблица 2000: СТРОКА 10.7 по графам 8-10, 15-17, 24-27 может быть больше суммы строк: 10.7.1 + 10.7.2 + 10.7.3 + 10.7.4 + 10.7.5 + 10.7.6</a:t>
            </a:r>
          </a:p>
          <a:p>
            <a:pPr lvl="0"/>
            <a:r>
              <a:rPr lang="ru-RU" sz="1400" b="1" dirty="0" smtClean="0"/>
              <a:t>Умершие от </a:t>
            </a:r>
            <a:r>
              <a:rPr lang="ru-RU" sz="1400" b="1" dirty="0" err="1" smtClean="0"/>
              <a:t>церебро-васкулярных</a:t>
            </a:r>
            <a:r>
              <a:rPr lang="ru-RU" sz="1400" b="1" dirty="0" smtClean="0"/>
              <a:t> болезней могут быть прочие   - </a:t>
            </a:r>
            <a:r>
              <a:rPr lang="en-US" sz="1400" b="1" dirty="0" smtClean="0"/>
              <a:t>I</a:t>
            </a:r>
            <a:r>
              <a:rPr lang="ru-RU" sz="1400" b="1" dirty="0" smtClean="0"/>
              <a:t> 69. У выписанных прочих нет;</a:t>
            </a:r>
          </a:p>
          <a:p>
            <a:r>
              <a:rPr lang="ru-RU" sz="1400" b="1" u="sng" dirty="0" smtClean="0"/>
              <a:t>Если есть выписанные пациенты в </a:t>
            </a:r>
            <a:r>
              <a:rPr lang="ru-RU" sz="1400" b="1" u="sng" dirty="0" err="1" smtClean="0"/>
              <a:t>возравте</a:t>
            </a:r>
            <a:r>
              <a:rPr lang="ru-RU" sz="1400" b="1" u="sng" dirty="0" smtClean="0"/>
              <a:t> до 1 года (графа 25), то должны быть и койко-дни (графа 27);</a:t>
            </a:r>
          </a:p>
          <a:p>
            <a:endParaRPr lang="ru-RU" sz="1400" b="1" u="sng" dirty="0" smtClean="0"/>
          </a:p>
          <a:p>
            <a:r>
              <a:rPr lang="ru-RU" sz="1400" b="1" u="sng" dirty="0" smtClean="0"/>
              <a:t>ДРУГИЕ БОЛЕЗНИ СЕРДЦА: </a:t>
            </a:r>
            <a:r>
              <a:rPr lang="ru-RU" sz="1400" b="1" u="sng" dirty="0" smtClean="0">
                <a:solidFill>
                  <a:srgbClr val="FF0000"/>
                </a:solidFill>
              </a:rPr>
              <a:t>НЕТ ПРОВЕРКИ</a:t>
            </a:r>
          </a:p>
          <a:p>
            <a:r>
              <a:rPr lang="ru-RU" sz="1400" b="1" dirty="0" smtClean="0"/>
              <a:t>Таблица 2000: СТРОКА 10.6.5 – не заполняется по всем графам</a:t>
            </a:r>
            <a:r>
              <a:rPr lang="ru-RU" sz="1400" b="1" u="sng" dirty="0" smtClean="0">
                <a:solidFill>
                  <a:srgbClr val="FF0000"/>
                </a:solidFill>
              </a:rPr>
              <a:t> (ОШИБКИ ЕСТЬ)</a:t>
            </a:r>
            <a:endParaRPr lang="ru-RU" sz="1400" b="1" dirty="0" smtClean="0"/>
          </a:p>
          <a:p>
            <a:r>
              <a:rPr lang="ru-RU" sz="1400" b="1" dirty="0" smtClean="0"/>
              <a:t>                            СТРОКА 10.6.6 - не заполняется по всем графам</a:t>
            </a:r>
            <a:r>
              <a:rPr lang="ru-RU" sz="1400" b="1" u="sng" dirty="0" smtClean="0">
                <a:solidFill>
                  <a:srgbClr val="FF0000"/>
                </a:solidFill>
              </a:rPr>
              <a:t> (ОШИБКИ ЕСТЬ)</a:t>
            </a:r>
            <a:endParaRPr lang="ru-RU" sz="1400" b="1" dirty="0" smtClean="0"/>
          </a:p>
          <a:p>
            <a:r>
              <a:rPr lang="ru-RU" sz="1400" b="1" dirty="0" smtClean="0"/>
              <a:t>                            СТРОКА 10.6.7- не заполняется по всем графам</a:t>
            </a:r>
            <a:r>
              <a:rPr lang="ru-RU" sz="1400" b="1" u="sng" dirty="0" smtClean="0">
                <a:solidFill>
                  <a:srgbClr val="FF0000"/>
                </a:solidFill>
              </a:rPr>
              <a:t> (ОШИБКИ ЕСТЬ)</a:t>
            </a:r>
            <a:endParaRPr lang="ru-RU" sz="1400" b="1" dirty="0" smtClean="0"/>
          </a:p>
          <a:p>
            <a:r>
              <a:rPr lang="ru-RU" sz="1400" b="1" dirty="0" smtClean="0"/>
              <a:t>Обратить внимание на прочие болезни системы кровообращения. Число выписанных должно соответствовать </a:t>
            </a:r>
            <a:r>
              <a:rPr lang="ru-RU" sz="1400" b="1" dirty="0" err="1" smtClean="0"/>
              <a:t>койко</a:t>
            </a:r>
            <a:r>
              <a:rPr lang="ru-RU" sz="1400" b="1" dirty="0" smtClean="0"/>
              <a:t>- дням (10-30дней)</a:t>
            </a:r>
            <a:endParaRPr lang="ru-RU" sz="1400" b="1" u="sng" dirty="0" smtClean="0"/>
          </a:p>
          <a:p>
            <a:endParaRPr lang="ru-RU" sz="1400" b="1" u="sng" dirty="0" smtClean="0"/>
          </a:p>
          <a:p>
            <a:r>
              <a:rPr lang="ru-RU" sz="1400" b="1" u="sng" dirty="0" smtClean="0"/>
              <a:t>ФАКТОРЫ, ВЛИЯЮЩИЕ НА С ОСТОЯНИЕ ЗДОРОВЬЯ И ОБРАЩЕНИЯ В УЧРЕЖДЕНИЯ ЗДРАВООХРАНЕНИЯ</a:t>
            </a:r>
          </a:p>
          <a:p>
            <a:r>
              <a:rPr lang="ru-RU" sz="1400" b="1" dirty="0" smtClean="0"/>
              <a:t>Таблица 2000: СТРОКА 21.0 – графы 5, 6 не заполняются – доставлены по экстренным показаниям, по скорой помощи </a:t>
            </a:r>
            <a:r>
              <a:rPr lang="ru-RU" sz="1400" b="1" u="sng" dirty="0" smtClean="0">
                <a:solidFill>
                  <a:srgbClr val="FF0000"/>
                </a:solidFill>
              </a:rPr>
              <a:t> (ОШИБОК НЕТ)</a:t>
            </a:r>
            <a:endParaRPr lang="ru-RU" sz="1400" b="1" dirty="0" smtClean="0"/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600" dirty="0" smtClean="0"/>
              <a:t>Ф14 - Сведения о деятельности подразделений МО, оказывающих медицинскую помощь в стационарных условиях </a:t>
            </a:r>
            <a:br>
              <a:rPr lang="ru-RU" sz="1600" dirty="0" smtClean="0"/>
            </a:br>
            <a:r>
              <a:rPr lang="ru-RU" sz="1600" dirty="0" smtClean="0"/>
              <a:t>за 11 </a:t>
            </a:r>
            <a:r>
              <a:rPr lang="ru-RU" sz="2000" dirty="0" smtClean="0"/>
              <a:t>месяцев</a:t>
            </a:r>
            <a:r>
              <a:rPr lang="ru-RU" sz="1600" dirty="0" smtClean="0"/>
              <a:t> 2016 года – т.2000 Состав пациентов в стационаре, сроки и исходы лечения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dirty="0" err="1" smtClean="0"/>
              <a:t>Медстат</a:t>
            </a:r>
            <a:r>
              <a:rPr lang="ru-RU" sz="1600" dirty="0" smtClean="0"/>
              <a:t> за 11 месяцев 2016 года)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18" y="1602828"/>
          <a:ext cx="8643999" cy="4450277"/>
        </p:xfrm>
        <a:graphic>
          <a:graphicData uri="http://schemas.openxmlformats.org/drawingml/2006/table">
            <a:tbl>
              <a:tblPr/>
              <a:tblGrid>
                <a:gridCol w="1285886"/>
                <a:gridCol w="714380"/>
                <a:gridCol w="500066"/>
                <a:gridCol w="628466"/>
                <a:gridCol w="612183"/>
                <a:gridCol w="612183"/>
                <a:gridCol w="644153"/>
                <a:gridCol w="717725"/>
                <a:gridCol w="707945"/>
                <a:gridCol w="730050"/>
                <a:gridCol w="695620"/>
                <a:gridCol w="795342"/>
              </a:tblGrid>
              <a:tr h="290991">
                <a:tc rowSpan="4">
                  <a:txBody>
                    <a:bodyPr/>
                    <a:lstStyle/>
                    <a:p>
                      <a:pPr marR="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болезни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по МКБ X пересмотра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А. Взрослые (18 лет и старше)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Выписано пациентов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проведено выписанными койко-дней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Умерло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дос- тавленых по экстренным показаниям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пациентов, доставленных скорой медицинской помощью (из гр.5)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8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проведено патолого-анатомичес-ких вскрытий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установлено расхождений диагнозов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проведено судебно-медицинских вскрытий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установлено расхождений диагнозов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4">
                <a:tc>
                  <a:txBody>
                    <a:bodyPr/>
                    <a:lstStyle/>
                    <a:p>
                      <a:pPr indent="1276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А00-Т98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251677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117406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50347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2792063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3388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1698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280">
                <a:tc>
                  <a:txBody>
                    <a:bodyPr/>
                    <a:lstStyle/>
                    <a:p>
                      <a:pPr indent="38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предсердно-желудочковая (атриовентрикулярная) блокада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10.6.5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I44.0-I44.3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882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0">
                <a:tc>
                  <a:txBody>
                    <a:bodyPr/>
                    <a:lstStyle/>
                    <a:p>
                      <a:pPr indent="38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желудочковая тахикардия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10.6.6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I47.2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619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960">
                <a:tc>
                  <a:txBody>
                    <a:bodyPr/>
                    <a:lstStyle/>
                    <a:p>
                      <a:pPr indent="38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фибрилляция и трепетание предсердий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10.6.7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I48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2152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1361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1052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20861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14"/>
            <a:ext cx="7933588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Таблица 3000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647968" cy="6286544"/>
          </a:xfrm>
        </p:spPr>
        <p:txBody>
          <a:bodyPr>
            <a:normAutofit/>
          </a:bodyPr>
          <a:lstStyle/>
          <a:p>
            <a:pPr algn="ctr"/>
            <a:r>
              <a:rPr lang="ru-RU" sz="1400" i="1" dirty="0" smtClean="0">
                <a:solidFill>
                  <a:srgbClr val="FF0000"/>
                </a:solidFill>
              </a:rPr>
              <a:t>Прочих болезней не должно быть (предоставить пояснение)</a:t>
            </a:r>
            <a:endParaRPr lang="ru-RU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714357"/>
          <a:ext cx="8786873" cy="6151157"/>
        </p:xfrm>
        <a:graphic>
          <a:graphicData uri="http://schemas.openxmlformats.org/drawingml/2006/table">
            <a:tbl>
              <a:tblPr/>
              <a:tblGrid>
                <a:gridCol w="3245347"/>
                <a:gridCol w="477278"/>
                <a:gridCol w="858963"/>
                <a:gridCol w="808679"/>
                <a:gridCol w="516875"/>
                <a:gridCol w="876383"/>
                <a:gridCol w="667782"/>
                <a:gridCol w="523335"/>
                <a:gridCol w="812231"/>
              </a:tblGrid>
              <a:tr h="238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заболеваний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по МКБ-10 пересмотра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Массой тела при рождении до 1000 г (500-999г)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Массой тела при рождении 1000 г и более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Поступило пациентов в первые 0-6 дней после рождения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умерло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Поступило пациентов в первые 0-6 дней после рождения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умерло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 в первые 0-6 дней после рождения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 в первые 0-6 дней после рождения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новорожденных с заболеваниями,                                        в том числе с заболеваниями -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1439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острые респираторные инфекции верхних дыхательных путей, грипп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J00-J06, J09-J11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пневмонии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J12-J18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инфекции кожи и подкожной клетчатки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L00-L08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отдельные состояния, возникающие в перинатальном периоде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P00-P96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1288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203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замедленный  рост и недостаточность питания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P05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родовая травма - всего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P10-P15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 разрыв внутричерепных тканей и кровоизлияние вследствие родовой травмы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5.2.1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дыхательные нарушения, характерные для перинатального периода - всего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P20-P28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внутриутробная гипоксия, асфиксия при родах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5.3.1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P20, P21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дыхательное расстройство у новорожденных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5.3.2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врожденная пневмония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5.3.3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неонатальные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аспирационные синдромы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5.3.4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P24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инфекционные болезни, специфичные для перинатального периода - всего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P35-P39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406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- бактериальный сепсис новорожденного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5.4.1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P36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240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гемолитическая болезнь плода и новорожденного, водянка плода, обусловленная гемолитической болезнью; ядерная желтуха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P55-P57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неонатальная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желтуха, обусловленная чрезмерным гемолизом, другими и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неуточненными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причинами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P58-P59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240">
                <a:tc>
                  <a:txBody>
                    <a:bodyPr/>
                    <a:lstStyle/>
                    <a:p>
                      <a:pPr indent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геморрагическая болезнь, диссеминированное внутрисосудистое свертывание у плода и новорожденного, другие перинатальные гематологические нарушения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P53, P60, P61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6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врожденные аномалии (пороки развития), деформации и хромосомные нарушения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Q00-Q99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81">
                <a:tc>
                  <a:txBody>
                    <a:bodyPr/>
                    <a:lstStyle/>
                    <a:p>
                      <a:pPr indent="1022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болезни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610" marR="466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3600" dirty="0" smtClean="0"/>
              <a:t>I </a:t>
            </a:r>
            <a:r>
              <a:rPr lang="ru-RU" sz="3600" dirty="0" smtClean="0"/>
              <a:t>Причины смерти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dirty="0" smtClean="0"/>
              <a:t>Таблица 2000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Стр. 2.2 «туберкулез органов дыхания» - показывается </a:t>
            </a:r>
            <a:r>
              <a:rPr lang="ru-RU" sz="2000" i="1" dirty="0" smtClean="0"/>
              <a:t>только туберкулез органов дыхания, но если в учреждении </a:t>
            </a:r>
            <a:r>
              <a:rPr lang="ru-RU" sz="2000" i="1" dirty="0" smtClean="0">
                <a:solidFill>
                  <a:srgbClr val="FF0000"/>
                </a:solidFill>
              </a:rPr>
              <a:t>нет фтизиатрического отделения</a:t>
            </a:r>
            <a:r>
              <a:rPr lang="ru-RU" sz="2000" i="1" dirty="0" smtClean="0"/>
              <a:t>, то эта строка заполняется только </a:t>
            </a:r>
            <a:r>
              <a:rPr lang="ru-RU" sz="2000" i="1" dirty="0" smtClean="0">
                <a:solidFill>
                  <a:srgbClr val="FF0000"/>
                </a:solidFill>
              </a:rPr>
              <a:t>в случае смерти больного</a:t>
            </a:r>
            <a:r>
              <a:rPr lang="ru-RU" sz="2000" i="1" dirty="0" smtClean="0"/>
              <a:t>. </a:t>
            </a:r>
          </a:p>
          <a:p>
            <a:endParaRPr lang="ru-RU" sz="2000" dirty="0" smtClean="0"/>
          </a:p>
          <a:p>
            <a:r>
              <a:rPr lang="ru-RU" sz="2000" dirty="0" smtClean="0"/>
              <a:t>Стр. 2.4 «сепсис» не должно быть умерших, так как это </a:t>
            </a:r>
            <a:r>
              <a:rPr lang="ru-RU" sz="2000" i="1" dirty="0" smtClean="0">
                <a:solidFill>
                  <a:srgbClr val="FF0000"/>
                </a:solidFill>
              </a:rPr>
              <a:t>не основное заболевание</a:t>
            </a:r>
            <a:r>
              <a:rPr lang="ru-RU" sz="2000" dirty="0" smtClean="0"/>
              <a:t>, приведшее к смерти, исключение </a:t>
            </a:r>
            <a:r>
              <a:rPr lang="ru-RU" sz="2000" i="1" dirty="0" smtClean="0">
                <a:solidFill>
                  <a:srgbClr val="FF0000"/>
                </a:solidFill>
              </a:rPr>
              <a:t>криптогенный сепсис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dirty="0" smtClean="0"/>
              <a:t>Ф14 - Сведения о деятельности подразделений МО, оказывающих медицинскую помощь в стационарных условиях – </a:t>
            </a:r>
            <a:r>
              <a:rPr lang="ru-RU" sz="1600" dirty="0" smtClean="0">
                <a:solidFill>
                  <a:srgbClr val="FF0000"/>
                </a:solidFill>
              </a:rPr>
              <a:t>т. 3000  </a:t>
            </a:r>
            <a:r>
              <a:rPr lang="ru-RU" sz="1600" dirty="0" smtClean="0"/>
              <a:t>Состав новорожденных с заболеваниями, поступивших в возрасте 0-6 дней жизни, и исходы их лечения, строка 7 - </a:t>
            </a:r>
            <a:r>
              <a:rPr lang="ru-RU" sz="1600" dirty="0" smtClean="0">
                <a:solidFill>
                  <a:srgbClr val="FF0000"/>
                </a:solidFill>
              </a:rPr>
              <a:t>прочие болезни</a:t>
            </a:r>
            <a:r>
              <a:rPr lang="ru-RU" sz="1600" dirty="0" smtClean="0"/>
              <a:t>, графа 7 - Массой тела при рождении 1000 г и более, поступило пациентов в первые 0-6 дней после рождения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dirty="0" err="1" smtClean="0"/>
              <a:t>Медстат</a:t>
            </a:r>
            <a:r>
              <a:rPr lang="ru-RU" sz="1600" dirty="0" smtClean="0"/>
              <a:t> за 11 месяцев 2016 года)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2450179"/>
          <a:ext cx="7572428" cy="3617114"/>
        </p:xfrm>
        <a:graphic>
          <a:graphicData uri="http://schemas.openxmlformats.org/drawingml/2006/table">
            <a:tbl>
              <a:tblPr/>
              <a:tblGrid>
                <a:gridCol w="4347558"/>
                <a:gridCol w="3224870"/>
              </a:tblGrid>
              <a:tr h="978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Поступило пациентов в первые 0-6 дней после рождения с массой тела при рождении 1000 г и 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Строка 7 – прочие, графа 7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Сургутская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клиническая травматологическая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Нижневартовская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окружная клиническая детская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Нижневартовский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перинатальный центр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БУ ХМАО - Югры Пыть-Яхская окружная клиническая больница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БУ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Березовская районная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III </a:t>
            </a:r>
            <a:r>
              <a:rPr lang="ru-RU" sz="3200" dirty="0" smtClean="0"/>
              <a:t>Движение больных</a:t>
            </a:r>
            <a:br>
              <a:rPr lang="ru-RU" sz="3200" dirty="0" smtClean="0"/>
            </a:br>
            <a:r>
              <a:rPr lang="ru-RU" sz="3200" dirty="0" smtClean="0"/>
              <a:t>(</a:t>
            </a:r>
            <a:r>
              <a:rPr lang="ru-RU" sz="3200" dirty="0" err="1" smtClean="0"/>
              <a:t>Межформенный</a:t>
            </a:r>
            <a:r>
              <a:rPr lang="ru-RU" sz="3200" dirty="0" smtClean="0"/>
              <a:t> контроль с ф. № 30)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Количество выписанных пациентов в ф. 14 т. 2000 (графы 4+22-строка 1.0+ графы 4+22-строка 21.0) меньше, чем количество выписанных в ф. 30 т. 3100 (строка 1+78, графа 10) на переведенных ф. 30 т. 3101 , или равно если нет переведенных в другие медицинские организации </a:t>
            </a:r>
          </a:p>
          <a:p>
            <a:pPr lvl="0"/>
            <a:r>
              <a:rPr lang="ru-RU" dirty="0" smtClean="0"/>
              <a:t>Количество проведенных выписанными к/дней в форме № 30 больше, чем в ф. №14 или равно если нет переведенных в другие медицинские организации </a:t>
            </a:r>
          </a:p>
          <a:p>
            <a:pPr lvl="0"/>
            <a:r>
              <a:rPr lang="ru-RU" dirty="0" smtClean="0"/>
              <a:t>Количество выписанных пожилых  в ф. 14 </a:t>
            </a:r>
            <a:r>
              <a:rPr lang="ru-RU" dirty="0" err="1" smtClean="0"/>
              <a:t>табл</a:t>
            </a:r>
            <a:r>
              <a:rPr lang="ru-RU" dirty="0" smtClean="0"/>
              <a:t> 2000 графа 13- строка 1.0 + графа 13- строка 21.0 меньше, чем в </a:t>
            </a:r>
            <a:r>
              <a:rPr lang="ru-RU" dirty="0" err="1" smtClean="0"/>
              <a:t>ф</a:t>
            </a:r>
            <a:r>
              <a:rPr lang="ru-RU" dirty="0" smtClean="0"/>
              <a:t> 30 </a:t>
            </a:r>
            <a:r>
              <a:rPr lang="ru-RU" dirty="0" err="1" smtClean="0"/>
              <a:t>табл</a:t>
            </a:r>
            <a:r>
              <a:rPr lang="ru-RU" dirty="0" smtClean="0"/>
              <a:t> 3100 графа 11, строка 1 - за счет переведенных , или равно если нет переведенных в другие медицинские организации, также по койко-дням</a:t>
            </a:r>
          </a:p>
          <a:p>
            <a:pPr lvl="0"/>
            <a:r>
              <a:rPr lang="ru-RU" dirty="0" smtClean="0"/>
              <a:t>Численность умерших в </a:t>
            </a:r>
            <a:r>
              <a:rPr lang="ru-RU" dirty="0" err="1" smtClean="0"/>
              <a:t>ф</a:t>
            </a:r>
            <a:r>
              <a:rPr lang="ru-RU" dirty="0" smtClean="0"/>
              <a:t> 14 </a:t>
            </a:r>
            <a:r>
              <a:rPr lang="ru-RU" dirty="0" err="1" smtClean="0"/>
              <a:t>табл</a:t>
            </a:r>
            <a:r>
              <a:rPr lang="ru-RU" dirty="0" smtClean="0"/>
              <a:t> 2000 графа 8+28-строка 1.0 равна умершим в </a:t>
            </a:r>
            <a:r>
              <a:rPr lang="ru-RU" dirty="0" err="1" smtClean="0"/>
              <a:t>ф</a:t>
            </a:r>
            <a:r>
              <a:rPr lang="ru-RU" dirty="0" smtClean="0"/>
              <a:t> 30 </a:t>
            </a:r>
            <a:r>
              <a:rPr lang="ru-RU" dirty="0" err="1" smtClean="0"/>
              <a:t>табл</a:t>
            </a:r>
            <a:r>
              <a:rPr lang="ru-RU" dirty="0" smtClean="0"/>
              <a:t> 3100 графа 13, строка 1+ графа 13 строка 78    </a:t>
            </a:r>
          </a:p>
          <a:p>
            <a:pPr lvl="0"/>
            <a:r>
              <a:rPr lang="ru-RU" dirty="0" smtClean="0"/>
              <a:t>Численность умерших пожилых в </a:t>
            </a:r>
            <a:r>
              <a:rPr lang="ru-RU" dirty="0" err="1" smtClean="0"/>
              <a:t>ф</a:t>
            </a:r>
            <a:r>
              <a:rPr lang="ru-RU" dirty="0" smtClean="0"/>
              <a:t> 14 </a:t>
            </a:r>
            <a:r>
              <a:rPr lang="ru-RU" dirty="0" err="1" smtClean="0"/>
              <a:t>табл</a:t>
            </a:r>
            <a:r>
              <a:rPr lang="ru-RU" dirty="0" smtClean="0"/>
              <a:t> 2000 графа 17 , строка 1.0 равна умершим пожилым в </a:t>
            </a:r>
            <a:r>
              <a:rPr lang="ru-RU" dirty="0" err="1" smtClean="0"/>
              <a:t>ф</a:t>
            </a:r>
            <a:r>
              <a:rPr lang="ru-RU" dirty="0" smtClean="0"/>
              <a:t> 30 </a:t>
            </a:r>
            <a:r>
              <a:rPr lang="ru-RU" dirty="0" err="1" smtClean="0"/>
              <a:t>табл</a:t>
            </a:r>
            <a:r>
              <a:rPr lang="ru-RU" dirty="0" smtClean="0"/>
              <a:t> 3100 графа 14 - строка 1.  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 </a:t>
            </a:r>
            <a:r>
              <a:rPr lang="ru-RU" dirty="0" smtClean="0"/>
              <a:t>Хирургическая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Ф.14 т.4000, 4001 строка:</a:t>
            </a:r>
            <a:r>
              <a:rPr lang="ru-RU" sz="2400" dirty="0" smtClean="0"/>
              <a:t>  операции </a:t>
            </a:r>
            <a:r>
              <a:rPr lang="ru-RU" sz="2400" b="1" dirty="0" smtClean="0"/>
              <a:t>«</a:t>
            </a:r>
            <a:r>
              <a:rPr lang="ru-RU" sz="2400" b="1" dirty="0" err="1" smtClean="0"/>
              <a:t>эндопротезирование</a:t>
            </a:r>
            <a:r>
              <a:rPr lang="ru-RU" sz="2400" b="1" dirty="0" smtClean="0"/>
              <a:t>»</a:t>
            </a:r>
            <a:r>
              <a:rPr lang="ru-RU" sz="2400" dirty="0" smtClean="0"/>
              <a:t> строка 15.8 основная масса являются </a:t>
            </a:r>
            <a:r>
              <a:rPr lang="ru-RU" sz="2400" b="1" dirty="0" smtClean="0"/>
              <a:t>«с применением ВМТ»,</a:t>
            </a:r>
            <a:r>
              <a:rPr lang="ru-RU" sz="2400" dirty="0" smtClean="0"/>
              <a:t> т.е.</a:t>
            </a:r>
            <a:r>
              <a:rPr lang="ru-RU" sz="2400" b="1" dirty="0" smtClean="0"/>
              <a:t> </a:t>
            </a:r>
            <a:r>
              <a:rPr lang="ru-RU" sz="2400" dirty="0" smtClean="0"/>
              <a:t>т.4000 строка 15.8 графа 3 = 4000 строка 15.8 графа 7; т.4001 строка 15.8 графа 3 = 4001 строка 15.8 графа 4</a:t>
            </a:r>
          </a:p>
          <a:p>
            <a:r>
              <a:rPr lang="ru-RU" sz="2400" b="1" dirty="0" smtClean="0"/>
              <a:t>Ф.14 т.4000, 4001:</a:t>
            </a:r>
            <a:r>
              <a:rPr lang="ru-RU" sz="2400" dirty="0" smtClean="0"/>
              <a:t>  смерть во время операции является осложнением, поэтому </a:t>
            </a:r>
            <a:r>
              <a:rPr lang="ru-RU" sz="2400" b="1" dirty="0" smtClean="0"/>
              <a:t>осложнений должно быть ≥ умерших</a:t>
            </a:r>
            <a:r>
              <a:rPr lang="ru-RU" sz="2400" dirty="0" smtClean="0"/>
              <a:t> во время операции, та так же при операциях «с применением ВМТ»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Ф14 - Сведения о деятельности подразделений МО, оказывающих медицинскую помощь в стационарных условиях - (4000) - Хирургическая  работа  организации –строка 15.8, (</a:t>
            </a:r>
            <a:r>
              <a:rPr lang="ru-RU" sz="2000" dirty="0" err="1" smtClean="0"/>
              <a:t>Медстат</a:t>
            </a:r>
            <a:r>
              <a:rPr lang="ru-RU" sz="2000" dirty="0" smtClean="0"/>
              <a:t> -11 месяцев 2016 года)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571612"/>
          <a:ext cx="7929619" cy="4490051"/>
        </p:xfrm>
        <a:graphic>
          <a:graphicData uri="http://schemas.openxmlformats.org/drawingml/2006/table">
            <a:tbl>
              <a:tblPr/>
              <a:tblGrid>
                <a:gridCol w="3015617"/>
                <a:gridCol w="1870310"/>
                <a:gridCol w="3043692"/>
              </a:tblGrid>
              <a:tr h="857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Эндопротезирование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Графа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Операций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 применением высоких медицинских технологий (ВМТ)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графа 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БУ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ХМАО-Югры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Няганьская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окружная больница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БУ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ХМАО -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Окружная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клиническая больница г. Ханты-Мансийск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БУ ХМАО - Югры Сургутская клиническая травматологическая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611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611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БУ ХМАО - Югры Нефтеюганская окружная клиническая больница имени В. И. Яцкив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БУ ХМАО - Югры Нижневартовская окружная клиническая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1122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836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14 т. 4001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2714620"/>
          <a:ext cx="8001056" cy="2301171"/>
        </p:xfrm>
        <a:graphic>
          <a:graphicData uri="http://schemas.openxmlformats.org/drawingml/2006/table">
            <a:tbl>
              <a:tblPr/>
              <a:tblGrid>
                <a:gridCol w="920475"/>
                <a:gridCol w="531305"/>
                <a:gridCol w="512641"/>
                <a:gridCol w="1009422"/>
                <a:gridCol w="950782"/>
                <a:gridCol w="1456616"/>
                <a:gridCol w="1168034"/>
                <a:gridCol w="1451781"/>
              </a:tblGrid>
              <a:tr h="5127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Наименование операции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Число операций, проведенных в стационаре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Число операций, при которых наблюдались </a:t>
                      </a: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осложнения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в стационаре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оперированных в стационаре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9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 (из гр.3 т.4000)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- с применением высоких  медицинских технологий  (ВМТ) (из гр.7 т.4000)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 (из гр.11 т.4000)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- после операций с применением ВМТ (из гр.15 т.4000)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  (из гр.19 т.4000)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умерло после операций, проведенных с применением ВМТ (из гр.23 т.4000)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 операций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21604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3813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417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Calibri"/>
                        </a:rPr>
                        <a:t>73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348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Calibri"/>
                        </a:rPr>
                        <a:t>58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77" marR="668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Т. 4000, 4001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Т. 4000 «Операции на нервной системе», «Операции на органе зрения» – расширены.</a:t>
            </a:r>
          </a:p>
          <a:p>
            <a:r>
              <a:rPr lang="ru-RU" sz="2800" dirty="0" smtClean="0"/>
              <a:t>Прочих операций не должно быть (предоставить пояснение)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ИЗМЕНЕНИЯ И ДОПОЛНЕНИЯ К ФОРМЕ №14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Т. 2000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8632855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Форма №14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519749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Таблица 4000, 4001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7826400" cy="579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№14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ru-RU" sz="1800" b="1" dirty="0" smtClean="0"/>
              <a:t>       Таблица 4000, 4001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8001055" cy="53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Т. 4000, 4001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***-Этой позиции в таблице 4000 – нет, она только в таблице 4001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1"/>
            <a:ext cx="776924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ОСЛОЖНЕНИЯ, КОТОРЫЕ НЕ МОГУТ БЫТЬ ПЕРВОНАЧАЛЬНОЙ ПРИЧИНОЙ ЛЕТАЛЬНОГО ИСХОДА В СТАЦИОНАРЕ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700" dirty="0" smtClean="0"/>
          </a:p>
          <a:p>
            <a:r>
              <a:rPr lang="ru-RU" sz="1700" dirty="0" smtClean="0"/>
              <a:t>►	</a:t>
            </a:r>
            <a:r>
              <a:rPr lang="ru-RU" sz="1700" b="1" dirty="0" smtClean="0"/>
              <a:t>СЕПСИС</a:t>
            </a:r>
            <a:endParaRPr lang="ru-RU" sz="1700" dirty="0" smtClean="0"/>
          </a:p>
          <a:p>
            <a:r>
              <a:rPr lang="ru-RU" sz="1700" dirty="0" smtClean="0"/>
              <a:t>►	</a:t>
            </a:r>
            <a:r>
              <a:rPr lang="ru-RU" sz="1700" b="1" dirty="0" smtClean="0"/>
              <a:t>ПСИХИЧЕСКИЕ РАССТРОЙСТВА (КРОМЕ </a:t>
            </a:r>
            <a:r>
              <a:rPr lang="en-US" sz="1700" b="1" dirty="0" smtClean="0"/>
              <a:t>F 01)</a:t>
            </a:r>
            <a:endParaRPr lang="ru-RU" sz="1700" b="1" dirty="0" smtClean="0"/>
          </a:p>
          <a:p>
            <a:r>
              <a:rPr lang="ru-RU" sz="1700" b="1" dirty="0" smtClean="0"/>
              <a:t>►	СТЕНОКАРДИЯ НА ФОНЕ ХРОНИЧЕСКОЙ ФОРМЫ ИШЕМИЧЕСКОЙ БОЛЕЗНИ СЕРДЦА</a:t>
            </a:r>
            <a:endParaRPr lang="ru-RU" sz="1700" dirty="0" smtClean="0"/>
          </a:p>
          <a:p>
            <a:r>
              <a:rPr lang="ru-RU" sz="1700" b="1" dirty="0" smtClean="0"/>
              <a:t>►	ЭМБОЛИЯ ЛЕГОЧНОЙ АРТЕРИИ</a:t>
            </a:r>
            <a:endParaRPr lang="ru-RU" sz="1700" dirty="0" smtClean="0"/>
          </a:p>
          <a:p>
            <a:r>
              <a:rPr lang="ru-RU" sz="1700" b="1" dirty="0" smtClean="0">
                <a:latin typeface="+mj-lt"/>
              </a:rPr>
              <a:t>►	ПЕРИТОНИТ</a:t>
            </a:r>
            <a:endParaRPr lang="ru-RU" sz="1700" dirty="0" smtClean="0">
              <a:latin typeface="+mj-lt"/>
            </a:endParaRPr>
          </a:p>
          <a:p>
            <a:r>
              <a:rPr lang="ru-RU" sz="1700" b="1" dirty="0" smtClean="0">
                <a:latin typeface="+mj-lt"/>
              </a:rPr>
              <a:t>►	ПОЧЕЧНАЯ НЕДОСТАТОЧНОСТЬ</a:t>
            </a:r>
          </a:p>
          <a:p>
            <a:r>
              <a:rPr lang="ru-RU" sz="1700" b="1" dirty="0" smtClean="0">
                <a:latin typeface="+mj-lt"/>
              </a:rPr>
              <a:t>►	ПОВТОРНЫЙ ИНФАРКТ МИОКАРДА</a:t>
            </a:r>
          </a:p>
          <a:p>
            <a:pPr lvl="0"/>
            <a:r>
              <a:rPr lang="ru-RU" sz="2400" b="1" dirty="0" smtClean="0"/>
              <a:t>Ф.14 т.2000:</a:t>
            </a:r>
            <a:r>
              <a:rPr lang="ru-RU" sz="2400" dirty="0" smtClean="0"/>
              <a:t>  если причина смерти – </a:t>
            </a:r>
            <a:r>
              <a:rPr lang="ru-RU" sz="2400" b="1" dirty="0" smtClean="0"/>
              <a:t>«анемии», «ОРЗ»</a:t>
            </a:r>
            <a:r>
              <a:rPr lang="ru-RU" sz="2400" dirty="0" smtClean="0"/>
              <a:t>  – предоставляются  </a:t>
            </a:r>
            <a:r>
              <a:rPr lang="ru-RU" sz="2400" b="1" dirty="0" smtClean="0"/>
              <a:t>копии медицинских свидетельств о смерти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200" b="1" dirty="0" smtClean="0"/>
              <a:t>		</a:t>
            </a:r>
            <a:r>
              <a:rPr lang="ru-RU" sz="1900" b="1" dirty="0" smtClean="0"/>
              <a:t>Каждый случай летального исхода при этих осложнениях должен быть подтвержден копией медицинского свидетельства о смерти, </a:t>
            </a:r>
            <a:r>
              <a:rPr lang="ru-RU" sz="2000" b="1" dirty="0" smtClean="0"/>
              <a:t>если</a:t>
            </a:r>
            <a:r>
              <a:rPr lang="ru-RU" sz="2000" dirty="0" smtClean="0"/>
              <a:t> </a:t>
            </a:r>
            <a:r>
              <a:rPr lang="ru-RU" sz="2000" b="1" dirty="0" smtClean="0"/>
              <a:t>в свидетельстве указан один диагноз – копию </a:t>
            </a:r>
            <a:r>
              <a:rPr lang="ru-RU" sz="1900" b="1" dirty="0" smtClean="0"/>
              <a:t>протокола вскрытия.</a:t>
            </a:r>
          </a:p>
          <a:p>
            <a:pPr>
              <a:buNone/>
            </a:pPr>
            <a:r>
              <a:rPr lang="ru-RU" sz="1900" b="1" dirty="0" smtClean="0"/>
              <a:t>		На всех детей, умерших до года предоставляются списки согласно приложению Приказа ДЗ по сдаче годового отчета.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Форма № 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ru-RU" dirty="0" smtClean="0"/>
              <a:t>Т.4000, 4002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138" y="1428736"/>
            <a:ext cx="8467725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58259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>
                <a:solidFill>
                  <a:srgbClr val="0070C0"/>
                </a:solidFill>
              </a:rPr>
              <a:t>КОНТРОЛЬ В ТАБЛИЦАХ 4000 и 4001 ФСН ПО Ф.№14</a:t>
            </a:r>
            <a:br>
              <a:rPr lang="ru-RU" sz="2700" b="1" dirty="0" smtClean="0">
                <a:solidFill>
                  <a:srgbClr val="0070C0"/>
                </a:solidFill>
              </a:rPr>
            </a:br>
            <a:endParaRPr lang="ru-RU" sz="27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686700" cy="5268931"/>
          </a:xfrm>
        </p:spPr>
        <p:txBody>
          <a:bodyPr>
            <a:normAutofit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Таблица 4000: сумма строки 7.3 в графах 3-28 будет 	состоять из суммы строк 7.3.1 + 7.3.2</a:t>
            </a:r>
          </a:p>
          <a:p>
            <a:endParaRPr lang="ru-RU" sz="2400" dirty="0" smtClean="0"/>
          </a:p>
          <a:p>
            <a:r>
              <a:rPr lang="ru-RU" sz="2400" b="1" dirty="0" smtClean="0"/>
              <a:t>Таблица 4000: сумма строки 7 в графах 3-28 будет 	состоять из суммы строк 7.1 + 7.2 + 7.3 + 7.5</a:t>
            </a:r>
          </a:p>
          <a:p>
            <a:endParaRPr lang="ru-RU" sz="2400" dirty="0" smtClean="0"/>
          </a:p>
          <a:p>
            <a:r>
              <a:rPr lang="ru-RU" sz="2400" b="1" dirty="0" smtClean="0"/>
              <a:t>Таблица 4001: сумма строки 7.3 в графах 3-8 будет 	состоять из суммы строк 7.3.1 + 7.3.2</a:t>
            </a:r>
          </a:p>
          <a:p>
            <a:endParaRPr lang="ru-RU" sz="2400" dirty="0" smtClean="0"/>
          </a:p>
          <a:p>
            <a:r>
              <a:rPr lang="ru-RU" sz="2400" b="1" dirty="0" smtClean="0"/>
              <a:t>Таблица 4001: сумма строки 7 в графах 3-8  будет 	состоять из суммы строк 7.1 + 7.2 + 7.3 + 7.5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286808" cy="490063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Приложения к ф. 14 (</a:t>
            </a:r>
            <a:r>
              <a:rPr lang="ru-RU" sz="2000" b="1" dirty="0" smtClean="0"/>
              <a:t>демография</a:t>
            </a:r>
            <a:r>
              <a:rPr lang="ru-RU" sz="2000" dirty="0" smtClean="0"/>
              <a:t>) заполняются медицинскими организациями с большим количеством ошибок: рассчитывают неправильно женское население (</a:t>
            </a:r>
            <a:r>
              <a:rPr lang="ru-RU" sz="2000" b="1" dirty="0" err="1" smtClean="0"/>
              <a:t>Всего</a:t>
            </a:r>
            <a:r>
              <a:rPr lang="ru-RU" sz="2000" dirty="0" err="1" smtClean="0"/>
              <a:t>=</a:t>
            </a:r>
            <a:r>
              <a:rPr lang="ru-RU" sz="2000" dirty="0" smtClean="0"/>
              <a:t> девочки до14 </a:t>
            </a:r>
            <a:r>
              <a:rPr lang="ru-RU" sz="2000" dirty="0" err="1" smtClean="0"/>
              <a:t>лет+</a:t>
            </a:r>
            <a:r>
              <a:rPr lang="ru-RU" sz="2000" dirty="0" smtClean="0"/>
              <a:t> девушки 15-17 </a:t>
            </a:r>
            <a:r>
              <a:rPr lang="ru-RU" sz="2000" dirty="0" err="1" smtClean="0"/>
              <a:t>лет+</a:t>
            </a:r>
            <a:r>
              <a:rPr lang="ru-RU" sz="2000" dirty="0" smtClean="0"/>
              <a:t> 50 и старше, также по </a:t>
            </a:r>
            <a:r>
              <a:rPr lang="ru-RU" sz="2000" dirty="0" err="1" smtClean="0"/>
              <a:t>по</a:t>
            </a:r>
            <a:r>
              <a:rPr lang="ru-RU" sz="2000" dirty="0" smtClean="0"/>
              <a:t> КМНС), не указывают кол-во </a:t>
            </a:r>
            <a:r>
              <a:rPr lang="ru-RU" sz="2000" b="1" dirty="0" smtClean="0"/>
              <a:t>умерших </a:t>
            </a:r>
            <a:r>
              <a:rPr lang="ru-RU" sz="2000" b="1" dirty="0" err="1" smtClean="0"/>
              <a:t>КМНС</a:t>
            </a:r>
            <a:r>
              <a:rPr lang="ru-RU" sz="2000" dirty="0" err="1" smtClean="0"/>
              <a:t>-это</a:t>
            </a:r>
            <a:r>
              <a:rPr lang="ru-RU" sz="2000" dirty="0" smtClean="0"/>
              <a:t> умершие КМНС в </a:t>
            </a:r>
            <a:r>
              <a:rPr lang="ru-RU" sz="2000" b="1" dirty="0" smtClean="0"/>
              <a:t>ваших стационарах </a:t>
            </a:r>
            <a:r>
              <a:rPr lang="ru-RU" sz="2000" dirty="0" smtClean="0"/>
              <a:t>, а не органов ЗАГС, так как  не указывается национальность). Не указывается контакты, нет фамилии исполнителей и телефонов.</a:t>
            </a:r>
          </a:p>
          <a:p>
            <a:r>
              <a:rPr lang="ru-RU" sz="2000" b="1" dirty="0" smtClean="0"/>
              <a:t>По приложению о </a:t>
            </a:r>
            <a:r>
              <a:rPr lang="ru-RU" sz="2000" b="1" dirty="0" err="1" smtClean="0"/>
              <a:t>ФАПах</a:t>
            </a:r>
            <a:r>
              <a:rPr lang="ru-RU" sz="2000" b="1" dirty="0" smtClean="0"/>
              <a:t>:</a:t>
            </a:r>
            <a:r>
              <a:rPr lang="ru-RU" sz="2000" dirty="0" smtClean="0"/>
              <a:t> данные сравнить с Формой № 30. Также нет исполнителей и контактов.</a:t>
            </a:r>
          </a:p>
          <a:p>
            <a:r>
              <a:rPr lang="ru-RU" sz="2000" dirty="0" smtClean="0"/>
              <a:t>Приложение по экстренной хирургии в бумажном виде за подписью руководителя.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Заполнение формы отраслевого статистического наблюдения № 14 </a:t>
            </a:r>
            <a:r>
              <a:rPr lang="ru-RU" sz="3100" b="1" dirty="0" err="1" smtClean="0">
                <a:solidFill>
                  <a:srgbClr val="FF0000"/>
                </a:solidFill>
              </a:rPr>
              <a:t>дс</a:t>
            </a:r>
            <a:r>
              <a:rPr lang="ru-RU" sz="3100" b="1" dirty="0" smtClean="0">
                <a:solidFill>
                  <a:srgbClr val="FF0000"/>
                </a:solidFill>
              </a:rPr>
              <a:t> «Сведения о деятельности дневных стационаров медицинских организаций» за 2016 год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14488"/>
            <a:ext cx="7901014" cy="471490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Таблица 1000. Должности и физические лица дневных стационаров медицинской организации</a:t>
            </a:r>
          </a:p>
          <a:p>
            <a:r>
              <a:rPr lang="ru-RU" sz="2000" dirty="0" smtClean="0"/>
              <a:t>Таблицу 1000 заполняют все медицинские организации, имеющие дневные стационары, в соответствии со штатным расписанием, утвержденным руководителем медицинской организации в установленном порядке.</a:t>
            </a:r>
          </a:p>
          <a:p>
            <a:r>
              <a:rPr lang="ru-RU" sz="2000" dirty="0" smtClean="0"/>
              <a:t>Сведения о штатных и занятых должностях показываются как целыми, так и дробными числами (0,25, 0,5 и 0,75 должности).</a:t>
            </a:r>
          </a:p>
          <a:p>
            <a:r>
              <a:rPr lang="ru-RU" sz="2000" dirty="0" smtClean="0"/>
              <a:t>В графах 5, 8 и 11 «Число физических лиц» показывают только </a:t>
            </a:r>
            <a:r>
              <a:rPr lang="ru-RU" sz="2000" dirty="0" smtClean="0">
                <a:solidFill>
                  <a:srgbClr val="FF0000"/>
                </a:solidFill>
              </a:rPr>
              <a:t>основных работников</a:t>
            </a:r>
            <a:r>
              <a:rPr lang="ru-RU" sz="2000" dirty="0" smtClean="0"/>
              <a:t>, имеющих трудовую книжку в данной организации. </a:t>
            </a:r>
          </a:p>
          <a:p>
            <a:r>
              <a:rPr lang="ru-RU" sz="2000" dirty="0" smtClean="0"/>
              <a:t>    </a:t>
            </a:r>
            <a:r>
              <a:rPr lang="ru-RU" sz="2000" dirty="0" smtClean="0">
                <a:solidFill>
                  <a:srgbClr val="FF0000"/>
                </a:solidFill>
              </a:rPr>
              <a:t>Внешних совместителей </a:t>
            </a:r>
            <a:r>
              <a:rPr lang="ru-RU" sz="2000" dirty="0" smtClean="0"/>
              <a:t>в данные графы </a:t>
            </a:r>
            <a:r>
              <a:rPr lang="ru-RU" sz="2000" dirty="0" smtClean="0">
                <a:solidFill>
                  <a:srgbClr val="FF0000"/>
                </a:solidFill>
              </a:rPr>
              <a:t>не включают</a:t>
            </a:r>
            <a:r>
              <a:rPr lang="ru-RU" sz="2000" dirty="0" smtClean="0"/>
              <a:t>, </a:t>
            </a:r>
            <a:r>
              <a:rPr lang="ru-RU" sz="2000" dirty="0" smtClean="0">
                <a:solidFill>
                  <a:srgbClr val="FF0000"/>
                </a:solidFill>
              </a:rPr>
              <a:t>внутренних совместителей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показывают</a:t>
            </a:r>
            <a:r>
              <a:rPr lang="ru-RU" sz="2000" dirty="0" smtClean="0"/>
              <a:t> как физические лица </a:t>
            </a:r>
            <a:r>
              <a:rPr lang="ru-RU" sz="2000" dirty="0" smtClean="0">
                <a:solidFill>
                  <a:srgbClr val="FF0000"/>
                </a:solidFill>
              </a:rPr>
              <a:t>только один раз на основной занимаемой должности</a:t>
            </a:r>
            <a:r>
              <a:rPr lang="ru-RU" sz="20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Таблица 2000. Использование коек дневного стационара медицинской организации по профилям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Не заполняются сведения по строке 49 «койки скорой медицинской помощи краткосрочного пребывания»  графам с 3 по 22.</a:t>
            </a:r>
          </a:p>
          <a:p>
            <a:r>
              <a:rPr lang="ru-RU" dirty="0" smtClean="0"/>
              <a:t>Обратить внимание, чтобы на койках для детей не указывались сведения о пациентах старше трудоспособного возраста.</a:t>
            </a:r>
          </a:p>
          <a:p>
            <a:r>
              <a:rPr lang="ru-RU" dirty="0" smtClean="0"/>
              <a:t>В дневных стационарах для детей не заполняют сведения о числе коек для взрослых.</a:t>
            </a:r>
          </a:p>
          <a:p>
            <a:r>
              <a:rPr lang="ru-RU" dirty="0" smtClean="0"/>
              <a:t>В дневных стационарах для взрослых не заполняют сведения о числе коек для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Форма №14 ДС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Не заполнять:</a:t>
            </a:r>
            <a:endParaRPr lang="ru-RU" sz="1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138" y="1071546"/>
            <a:ext cx="8720137" cy="567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Ф14ДС - Сведения о деятельности дневных стационаров медицинских организаций 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700" dirty="0" smtClean="0"/>
              <a:t>Т.2500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2071678"/>
          <a:ext cx="6265885" cy="1466581"/>
        </p:xfrm>
        <a:graphic>
          <a:graphicData uri="http://schemas.openxmlformats.org/drawingml/2006/table">
            <a:tbl>
              <a:tblPr/>
              <a:tblGrid>
                <a:gridCol w="5094295"/>
                <a:gridCol w="257815"/>
                <a:gridCol w="913775"/>
              </a:tblGrid>
              <a:tr h="357191">
                <a:tc>
                  <a:txBody>
                    <a:bodyPr/>
                    <a:lstStyle/>
                    <a:p>
                      <a:pPr indent="127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Умерло в дневном стационаре при  подразделениях медицинских организаций, оказывающих медицинскую помощь в стационарных условиях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78">
                <a:tc>
                  <a:txBody>
                    <a:bodyPr/>
                    <a:lstStyle/>
                    <a:p>
                      <a:pPr indent="254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- детей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78">
                <a:tc>
                  <a:txBody>
                    <a:bodyPr/>
                    <a:lstStyle/>
                    <a:p>
                      <a:pPr indent="38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амбулаторных условиях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78">
                <a:tc>
                  <a:txBody>
                    <a:bodyPr/>
                    <a:lstStyle/>
                    <a:p>
                      <a:pPr indent="508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- детей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78">
                <a:tc>
                  <a:txBody>
                    <a:bodyPr/>
                    <a:lstStyle/>
                    <a:p>
                      <a:pPr indent="381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дому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78">
                <a:tc>
                  <a:txBody>
                    <a:bodyPr/>
                    <a:lstStyle/>
                    <a:p>
                      <a:pPr indent="508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них -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57290" y="3857628"/>
          <a:ext cx="6286544" cy="1500198"/>
        </p:xfrm>
        <a:graphic>
          <a:graphicData uri="http://schemas.openxmlformats.org/drawingml/2006/table">
            <a:tbl>
              <a:tblPr/>
              <a:tblGrid>
                <a:gridCol w="3888448"/>
                <a:gridCol w="2398096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Умерло в ДС в амбулаторных условиях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Участковая больница п. Сибирский  Ханты-Мансийский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р-он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4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107996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u="sng" dirty="0" smtClean="0"/>
              <a:t>      </a:t>
            </a:r>
            <a:br>
              <a:rPr lang="ru-RU" sz="2400" b="1" u="sng" dirty="0" smtClean="0"/>
            </a:b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ru-RU" sz="2400" b="1" u="sng" dirty="0" smtClean="0"/>
              <a:t> F03-F09 </a:t>
            </a:r>
            <a:r>
              <a:rPr lang="ru-RU" sz="2400" dirty="0" smtClean="0"/>
              <a:t>«Психические расстройства и расстройства поведения» не должно быть умерших (или единичные случаи), так как умирают от соматических заболеваний (алкогольное поражение печени, алкогольная </a:t>
            </a:r>
            <a:r>
              <a:rPr lang="ru-RU" sz="2400" dirty="0" err="1" smtClean="0"/>
              <a:t>кардиомиопатия</a:t>
            </a:r>
            <a:r>
              <a:rPr lang="ru-RU" sz="2400" dirty="0" smtClean="0"/>
              <a:t> и т.д.).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Эти рубрики не используются, если известно первоначальное соматическое состояние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1415"/>
            <a:ext cx="7921625" cy="678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15436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79704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Ф14 - Сведения о деятельности подразделений МО, оказывающих медицинскую помощь в стационарных условиях – т. 2000 - Состав пациентов в стационаре, сроки и исходы лечения,</a:t>
            </a:r>
            <a:br>
              <a:rPr lang="ru-RU" sz="1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Психические расстройства и расстройства поведения, строка 6.0-F01-F99, графа 8, 17, </a:t>
            </a:r>
            <a:br>
              <a:rPr lang="ru-RU" sz="18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умерло за 11 месяцев 2016 года (</a:t>
            </a:r>
            <a:r>
              <a:rPr lang="ru-RU" sz="1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Медстат</a:t>
            </a:r>
            <a:r>
              <a:rPr lang="ru-RU" sz="1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2071676"/>
          <a:ext cx="7572428" cy="2622431"/>
        </p:xfrm>
        <a:graphic>
          <a:graphicData uri="http://schemas.openxmlformats.org/drawingml/2006/table">
            <a:tbl>
              <a:tblPr/>
              <a:tblGrid>
                <a:gridCol w="4818818"/>
                <a:gridCol w="2753610"/>
              </a:tblGrid>
              <a:tr h="357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Умерло от F01-F99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строка 6.0-F01-F99, графа 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Когалымская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городская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Урайская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городская клиническая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Радужнинская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городская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БУ ХМАО -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Calibri"/>
                          <a:ea typeface="Calibri"/>
                          <a:cs typeface="Times New Roman"/>
                        </a:rPr>
                        <a:t>Игримская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 районная больница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1538" y="4711495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Каждый случай должен иметь подтверждение психиатра.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86847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«Стенокардия»</a:t>
            </a:r>
            <a:r>
              <a:rPr lang="ru-RU" sz="2700" dirty="0" smtClean="0"/>
              <a:t> - не должно быть умерших </a:t>
            </a:r>
            <a:br>
              <a:rPr lang="ru-RU" sz="2700" dirty="0" smtClean="0"/>
            </a:br>
            <a:r>
              <a:rPr lang="ru-RU" sz="2700" dirty="0" smtClean="0"/>
              <a:t>(не правильное кодирование причины смерти).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285992"/>
            <a:ext cx="7686700" cy="384017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Стенокардия – самая легкая форма ишемических болезней сердца. Она заключается в том, что спазм коронарных артерий, питающих сердце, препятствует притоку крови, но, во-первых, не полностью, а во-вторых, не надолго. Обычно через 10-20 минут спазм прекращается.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511288"/>
          </a:xfrm>
        </p:spPr>
        <p:txBody>
          <a:bodyPr>
            <a:no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Ф14 - Сведения о деятельности подразделений МО, оказывающих медицинскую помощь в стационарных условиях – т.2000 - Состав пациентов в стационаре, сроки и исходы лечения - из них – </a:t>
            </a:r>
            <a:r>
              <a:rPr lang="ru-RU" sz="1600" dirty="0" smtClean="0">
                <a:solidFill>
                  <a:srgbClr val="FF0000"/>
                </a:solidFill>
              </a:rPr>
              <a:t>стенокардия, строка 10.4.1-I20, (графа 8,17) – умерло</a:t>
            </a:r>
            <a:r>
              <a:rPr lang="ru-RU" sz="1600" dirty="0" smtClean="0"/>
              <a:t> за 11 месяцев 2016 года (</a:t>
            </a:r>
            <a:r>
              <a:rPr lang="ru-RU" sz="1600" dirty="0" err="1" smtClean="0"/>
              <a:t>Медстат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5" y="2357430"/>
          <a:ext cx="7215239" cy="2214578"/>
        </p:xfrm>
        <a:graphic>
          <a:graphicData uri="http://schemas.openxmlformats.org/drawingml/2006/table">
            <a:tbl>
              <a:tblPr/>
              <a:tblGrid>
                <a:gridCol w="4873930"/>
                <a:gridCol w="2341309"/>
              </a:tblGrid>
              <a:tr h="768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Подразделение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Умерло от стенокардии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БУ ХМАО -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Югры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Окружная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клиническая больница г. Ханты-Мансийск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1496</TotalTime>
  <Words>2192</Words>
  <PresentationFormat>Экран (4:3)</PresentationFormat>
  <Paragraphs>650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Солнцестояние</vt:lpstr>
      <vt:lpstr>  В докладе использованы материалы презентации к годовому отчету за 2016 год ведущего научного сотрудника ФГБУ ЦНИИОИЗ МИНЗДРАВА РФ  кандидата медицинских наук СЕКРИЕРУ Е.М.  </vt:lpstr>
      <vt:lpstr>  I Причины смерти  Таблица 2000 </vt:lpstr>
      <vt:lpstr>ОСЛОЖНЕНИЯ, КОТОРЫЕ НЕ МОГУТ БЫТЬ ПЕРВОНАЧАЛЬНОЙ ПРИЧИНОЙ ЛЕТАЛЬНОГО ИСХОДА В СТАЦИОНАРЕ</vt:lpstr>
      <vt:lpstr>          F03-F09 «Психические расстройства и расстройства поведения» не должно быть умерших (или единичные случаи), так как умирают от соматических заболеваний (алкогольное поражение печени, алкогольная кардиомиопатия и т.д.).   </vt:lpstr>
      <vt:lpstr>Слайд 5</vt:lpstr>
      <vt:lpstr>Слайд 6</vt:lpstr>
      <vt:lpstr> Ф14 - Сведения о деятельности подразделений МО, оказывающих медицинскую помощь в стационарных условиях – т. 2000 - Состав пациентов в стационаре, сроки и исходы лечения, Психические расстройства и расстройства поведения, строка 6.0-F01-F99, графа 8, 17,  умерло за 11 месяцев 2016 года (Медстат) </vt:lpstr>
      <vt:lpstr>  «Стенокардия» - не должно быть умерших  (не правильное кодирование причины смерти). </vt:lpstr>
      <vt:lpstr>   Ф14 - Сведения о деятельности подразделений МО, оказывающих медицинскую помощь в стационарных условиях – т.2000 - Состав пациентов в стационаре, сроки и исходы лечения - из них – стенокардия, строка 10.4.1-I20, (графа 8,17) – умерло за 11 месяцев 2016 года (Медстат) </vt:lpstr>
      <vt:lpstr>Ф14 - Сведения о деятельности подразделений МО, оказывающих медицинскую помощь в стационарных условиях - (2000) - Состав пациентов в стационаре, сроки и исходы лечения, строка 10.4.3 (I22) - повторный инфаркт миокарда, графы 7, 13- умерло за 11 месяцев 2016 года (Медстат) </vt:lpstr>
      <vt:lpstr> Ф14 - Сведения о деятельности подразделений МО, оказывающих медицинскую помощь в стационарных условиях – т. 2000 Состав пациентов в стационаре, сроки и исходы лечения – сепсис, строка 2.4 - А40-A41-Умерло (графа 8, 17) за 11 месяцев 2016 года (Медстат) </vt:lpstr>
      <vt:lpstr> Ф14 - Сведения о деятельности подразделений МО, оказывающих медицинскую помощь в стационарных условиях – т. 2000 Состав пациентов в стационаре, сроки и исходы лечения – геморрой, строка 12.6, К 64, графа 8, 17. </vt:lpstr>
      <vt:lpstr>   </vt:lpstr>
      <vt:lpstr>  II Причины болезней  Таблица 2000 – ДЕТИ до года (графа 25-выписано пациентов) </vt:lpstr>
      <vt:lpstr>Ф14 - Сведения о деятельности подразделений МО, оказывающих медицинскую помощь в стационарных условиях – т. 2000 - Состав пациентов в стационаре, сроки и исходы лечения, выписано пациентов, графа 25, дети в воз-расте до 1 года (Медстат за 11 месяцев 2016 года) </vt:lpstr>
      <vt:lpstr>КЛАСС XVIIIСИМПТОМЫ, ПРИЗНАКИ И ОТКЛОНЕНИЯ ОТ НОРМЫ, ВЫЯВЛЕННЫЕ ПРИ КЛИНИЧЕСКИХ И ЛАБОРАТОРНЫХ ИССЛЕДОВАНИЯХ, НЕ КЛАССИФИЦИРОВАННЫЕ В ДРУГИХ РУБРИКАХ </vt:lpstr>
      <vt:lpstr> НЕКОТОРЫЕ УСЛОВИЯ КОНТРОЛЯ(Таблица 2000) </vt:lpstr>
      <vt:lpstr> Ф14 - Сведения о деятельности подразделений МО, оказывающих медицинскую помощь в стационарных условиях  за 11 месяцев 2016 года – т.2000 Состав пациентов в стационаре, сроки и исходы лечения (Медстат за 11 месяцев 2016 года)</vt:lpstr>
      <vt:lpstr>Таблица 3000</vt:lpstr>
      <vt:lpstr>Ф14 - Сведения о деятельности подразделений МО, оказывающих медицинскую помощь в стационарных условиях – т. 3000  Состав новорожденных с заболеваниями, поступивших в возрасте 0-6 дней жизни, и исходы их лечения, строка 7 - прочие болезни, графа 7 - Массой тела при рождении 1000 г и более, поступило пациентов в первые 0-6 дней после рождения (Медстат за 11 месяцев 2016 года)</vt:lpstr>
      <vt:lpstr>III Движение больных (Межформенный контроль с ф. № 30)</vt:lpstr>
      <vt:lpstr>IV Хирургическая работа</vt:lpstr>
      <vt:lpstr>  Ф14 - Сведения о деятельности подразделений МО, оказывающих медицинскую помощь в стационарных условиях - (4000) - Хирургическая  работа  организации –строка 15.8, (Медстат -11 месяцев 2016 года) </vt:lpstr>
      <vt:lpstr>Форма 14 т. 4001</vt:lpstr>
      <vt:lpstr>Т. 4000, 4001</vt:lpstr>
      <vt:lpstr>ИЗМЕНЕНИЯ И ДОПОЛНЕНИЯ К ФОРМЕ №14</vt:lpstr>
      <vt:lpstr>Форма №14</vt:lpstr>
      <vt:lpstr>Форма №14</vt:lpstr>
      <vt:lpstr>Т. 4000, 4001</vt:lpstr>
      <vt:lpstr>Форма № 14</vt:lpstr>
      <vt:lpstr>  КОНТРОЛЬ В ТАБЛИЦАХ 4000 и 4001 ФСН ПО Ф.№14 </vt:lpstr>
      <vt:lpstr>Приложения</vt:lpstr>
      <vt:lpstr> Заполнение формы отраслевого статистического наблюдения № 14 дс «Сведения о деятельности дневных стационаров медицинских организаций» за 2016 год </vt:lpstr>
      <vt:lpstr>Таблица 2000. Использование коек дневного стационара медицинской организации по профилям</vt:lpstr>
      <vt:lpstr>Форма №14 ДС</vt:lpstr>
      <vt:lpstr>    Ф14ДС - Сведения о деятельности дневных стационаров медицинских организаций  Т.2500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Абрамова Ольга Николаевна</dc:creator>
  <cp:lastModifiedBy>abramovaon</cp:lastModifiedBy>
  <cp:revision>119</cp:revision>
  <dcterms:created xsi:type="dcterms:W3CDTF">2016-12-12T12:41:38Z</dcterms:created>
  <dcterms:modified xsi:type="dcterms:W3CDTF">2016-12-21T06:26:21Z</dcterms:modified>
</cp:coreProperties>
</file>